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7" r:id="rId27"/>
    <p:sldId id="282" r:id="rId28"/>
    <p:sldId id="288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B540B8-6ABF-4F18-A2D2-8159BBE9004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669587-449E-49FE-A948-A9CC876D6046}" type="datetimeFigureOut">
              <a:rPr lang="cs-CZ" smtClean="0"/>
              <a:t>1.10.2018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Události roku 1968 jako téma ve vzdělávacím programu aneb </a:t>
            </a:r>
            <a:r>
              <a:rPr lang="cs-CZ" dirty="0"/>
              <a:t/>
            </a:r>
            <a:br>
              <a:rPr lang="cs-CZ" dirty="0"/>
            </a:b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Cesty žáka k moderní historii </a:t>
            </a:r>
            <a:r>
              <a:rPr lang="cs-CZ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Mgr. Andrea Baumannová, Asociace češtinářů</a:t>
            </a:r>
          </a:p>
          <a:p>
            <a:r>
              <a:rPr lang="cs-CZ" dirty="0" smtClean="0"/>
              <a:t>Gymnázium, OA a JŠ s PSJZ Hodonín</a:t>
            </a:r>
          </a:p>
          <a:p>
            <a:r>
              <a:rPr lang="cs-CZ" dirty="0" smtClean="0"/>
              <a:t>baumannova@goah.cz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43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Mapování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C</a:t>
            </a:r>
            <a:r>
              <a:rPr lang="cs-CZ" sz="3600" b="1" dirty="0" smtClean="0"/>
              <a:t>o </a:t>
            </a:r>
            <a:r>
              <a:rPr lang="cs-CZ" sz="3600" b="1" dirty="0"/>
              <a:t>k danému tématu </a:t>
            </a:r>
            <a:r>
              <a:rPr lang="cs-CZ" sz="3600" b="1" dirty="0" smtClean="0"/>
              <a:t>víte?</a:t>
            </a:r>
          </a:p>
          <a:p>
            <a:r>
              <a:rPr lang="cs-CZ" sz="3600" b="1" dirty="0" smtClean="0"/>
              <a:t> </a:t>
            </a:r>
            <a:r>
              <a:rPr lang="cs-CZ" sz="3600" b="1" dirty="0"/>
              <a:t>Co </a:t>
            </a:r>
            <a:r>
              <a:rPr lang="cs-CZ" sz="3600" b="1" dirty="0" smtClean="0"/>
              <a:t>jste slyšeli</a:t>
            </a:r>
            <a:r>
              <a:rPr lang="cs-CZ" sz="3600" b="1" dirty="0"/>
              <a:t>? </a:t>
            </a:r>
            <a:endParaRPr lang="cs-CZ" sz="3600" b="1" dirty="0" smtClean="0"/>
          </a:p>
          <a:p>
            <a:r>
              <a:rPr lang="cs-CZ" sz="3600" b="1" dirty="0" smtClean="0"/>
              <a:t>Co jste se </a:t>
            </a:r>
            <a:r>
              <a:rPr lang="cs-CZ" sz="3600" b="1" dirty="0"/>
              <a:t>dozvěděli již dříve? </a:t>
            </a:r>
            <a:endParaRPr lang="cs-CZ" sz="3600" b="1" dirty="0" smtClean="0"/>
          </a:p>
          <a:p>
            <a:r>
              <a:rPr lang="cs-CZ" sz="3600" b="1" dirty="0" smtClean="0"/>
              <a:t>Co vám </a:t>
            </a:r>
            <a:r>
              <a:rPr lang="cs-CZ" sz="3600" b="1" dirty="0"/>
              <a:t>řekli doma? </a:t>
            </a:r>
            <a:endParaRPr lang="cs-CZ" sz="3600" b="1" dirty="0" smtClean="0"/>
          </a:p>
          <a:p>
            <a:r>
              <a:rPr lang="cs-CZ" sz="3600" b="1" dirty="0" smtClean="0"/>
              <a:t>Co znáte </a:t>
            </a:r>
            <a:r>
              <a:rPr lang="cs-CZ" sz="3600" b="1" dirty="0"/>
              <a:t>z filmů, knih a jiných médií?</a:t>
            </a:r>
            <a:r>
              <a:rPr lang="cs-CZ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66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Svědectví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/>
              <a:t>„</a:t>
            </a:r>
            <a:r>
              <a:rPr lang="cs-CZ" i="1" dirty="0"/>
              <a:t>Otevřela jsem dveře. Paní Novotná byla vždy veselá a usměvavá postarší dáma. V její bledé tváři jsem však tehdy viděla jakousi směs negativních emocí. „Pusťte si rádio.“ Řekla tiše. Když jsem se jí zeptala, zda je vše v pořádku, zopakovala svá slova. Poté se rozloučila a s nuceným úsměvem na tváři odešla. Pamatuji si, že jsem tam zůstala nechápavě stát. Nakonec jsem výzvu uposlechla. Jakmile jsem si vyslechla ty věci o okupaci, o našich “bratrech“ a o věcech, které se dějí na našem území, pochopila jsem reakci sousedky. Je těžké popsat, jak jsem se v tu chvíli cítila, někomu jinému, protože si tím sama nejsem jistá. Pamatuji si obrovský šok. Zprvu se mi tomu ani nechtělo věřit. Nechápala jsem. Proč? Následoval hrozný strach. Zprávy o tancích a vojácích mě skutečně vyděsily. Co když bude válka? Prolétlo mi hlavou. Zmocnily se mě obavy.“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96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Když se řekne rok 1968, co se ti vybaví?</a:t>
            </a:r>
          </a:p>
          <a:p>
            <a:pPr lvl="0"/>
            <a:r>
              <a:rPr lang="cs-CZ" sz="2800" dirty="0"/>
              <a:t>Jaká jména se ti vybaví v souvislosti s rokem 1968?</a:t>
            </a:r>
          </a:p>
          <a:p>
            <a:pPr lvl="0"/>
            <a:r>
              <a:rPr lang="cs-CZ" sz="2800" dirty="0"/>
              <a:t>Vysvětli pojem PRAŽSKÉ JARO:</a:t>
            </a:r>
          </a:p>
          <a:p>
            <a:pPr lvl="0"/>
            <a:r>
              <a:rPr lang="cs-CZ" sz="2800" dirty="0"/>
              <a:t>Jak rozumíš tomuto sloganu? LENINE, VZBUĎ SE, BREŽNĚV SE ZBLÁZNIL.</a:t>
            </a:r>
          </a:p>
          <a:p>
            <a:pPr lvl="0"/>
            <a:r>
              <a:rPr lang="cs-CZ" sz="2800" dirty="0"/>
              <a:t>Jedna otázka byla věnována porozumění </a:t>
            </a:r>
            <a:r>
              <a:rPr lang="cs-CZ" sz="2800" b="1" dirty="0"/>
              <a:t>anekdotě</a:t>
            </a:r>
            <a:endParaRPr lang="cs-CZ" sz="28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16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Když se řekne rok 1968, co se ti vybaví?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i="1" dirty="0"/>
              <a:t>Odpovědi:</a:t>
            </a:r>
            <a:r>
              <a:rPr lang="cs-CZ" dirty="0"/>
              <a:t> </a:t>
            </a:r>
            <a:endParaRPr lang="cs-CZ" dirty="0" smtClean="0"/>
          </a:p>
          <a:p>
            <a:pPr marL="114300" indent="0">
              <a:buNone/>
            </a:pPr>
            <a:r>
              <a:rPr lang="cs-CZ" sz="2800" i="1" dirty="0" smtClean="0"/>
              <a:t>Pražské </a:t>
            </a:r>
            <a:r>
              <a:rPr lang="cs-CZ" sz="2800" i="1" dirty="0"/>
              <a:t>jaro, okupace Československa, tanky, normalizace, Varšavská smlouva, socialismus s lidskou tváří, vpád vojsk (zůstala až do sametové revoluce),…</a:t>
            </a:r>
            <a:endParaRPr lang="cs-CZ" sz="28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88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Jméno roku 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/>
              <a:t>S</a:t>
            </a:r>
            <a:r>
              <a:rPr lang="cs-CZ" dirty="0" smtClean="0"/>
              <a:t>tudenti si vzpomněli </a:t>
            </a:r>
            <a:r>
              <a:rPr lang="cs-CZ" dirty="0"/>
              <a:t>na: </a:t>
            </a:r>
            <a:endParaRPr lang="cs-CZ" dirty="0" smtClean="0"/>
          </a:p>
          <a:p>
            <a:pPr marL="114300" indent="0">
              <a:buNone/>
            </a:pPr>
            <a:r>
              <a:rPr lang="cs-CZ" sz="3200" i="1" dirty="0" err="1" smtClean="0"/>
              <a:t>A.Dubčeka</a:t>
            </a:r>
            <a:r>
              <a:rPr lang="cs-CZ" sz="3200" i="1" dirty="0"/>
              <a:t>, </a:t>
            </a:r>
            <a:r>
              <a:rPr lang="cs-CZ" sz="3200" i="1" dirty="0" err="1"/>
              <a:t>A.Novotného</a:t>
            </a:r>
            <a:r>
              <a:rPr lang="cs-CZ" sz="3200" i="1" dirty="0"/>
              <a:t>, </a:t>
            </a:r>
            <a:r>
              <a:rPr lang="cs-CZ" sz="3200" i="1" dirty="0" err="1"/>
              <a:t>L.Svobodu</a:t>
            </a:r>
            <a:r>
              <a:rPr lang="cs-CZ" sz="3200" i="1" dirty="0"/>
              <a:t>, </a:t>
            </a:r>
            <a:r>
              <a:rPr lang="cs-CZ" sz="3200" i="1" dirty="0" err="1"/>
              <a:t>G.Husáka</a:t>
            </a:r>
            <a:r>
              <a:rPr lang="cs-CZ" sz="3200" i="1" dirty="0"/>
              <a:t>, </a:t>
            </a:r>
            <a:r>
              <a:rPr lang="cs-CZ" sz="3200" i="1" dirty="0" err="1"/>
              <a:t>L.I.Brežněva</a:t>
            </a:r>
            <a:r>
              <a:rPr lang="cs-CZ" sz="3200" i="1" dirty="0"/>
              <a:t>, </a:t>
            </a:r>
            <a:r>
              <a:rPr lang="cs-CZ" sz="3200" i="1" dirty="0" err="1"/>
              <a:t>O.Černíka</a:t>
            </a:r>
            <a:r>
              <a:rPr lang="cs-CZ" sz="3200" i="1" dirty="0"/>
              <a:t>, </a:t>
            </a:r>
            <a:r>
              <a:rPr lang="cs-CZ" sz="3200" i="1" dirty="0" err="1"/>
              <a:t>J.Palacha</a:t>
            </a:r>
            <a:r>
              <a:rPr lang="cs-CZ" sz="3200" i="1" dirty="0"/>
              <a:t>, </a:t>
            </a:r>
            <a:r>
              <a:rPr lang="cs-CZ" sz="3200" i="1" dirty="0" err="1"/>
              <a:t>J.Zajíce</a:t>
            </a:r>
            <a:r>
              <a:rPr lang="cs-CZ" sz="3200" i="1" dirty="0"/>
              <a:t>, </a:t>
            </a:r>
            <a:r>
              <a:rPr lang="cs-CZ" sz="3200" i="1" dirty="0" err="1"/>
              <a:t>R.Siwiece</a:t>
            </a:r>
            <a:r>
              <a:rPr lang="cs-CZ" sz="3200" i="1" dirty="0"/>
              <a:t>, </a:t>
            </a:r>
            <a:r>
              <a:rPr lang="cs-CZ" sz="3200" i="1" dirty="0" err="1"/>
              <a:t>K.Moučkovou</a:t>
            </a:r>
            <a:r>
              <a:rPr lang="cs-CZ" sz="3200" dirty="0"/>
              <a:t>; ale u 4 lidí nebylo žádné jméno. 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47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Pražské jaro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200" i="1" dirty="0"/>
              <a:t>uvolnění režimu</a:t>
            </a:r>
            <a:endParaRPr lang="cs-CZ" sz="3200" dirty="0"/>
          </a:p>
          <a:p>
            <a:pPr lvl="0"/>
            <a:r>
              <a:rPr lang="cs-CZ" sz="3200" i="1" dirty="0"/>
              <a:t>zmírnění cenzury</a:t>
            </a:r>
            <a:endParaRPr lang="cs-CZ" sz="3200" dirty="0"/>
          </a:p>
          <a:p>
            <a:pPr lvl="0"/>
            <a:r>
              <a:rPr lang="cs-CZ" sz="3200" i="1" dirty="0"/>
              <a:t>reformy a demokratizace</a:t>
            </a:r>
            <a:endParaRPr lang="cs-CZ" sz="3200" dirty="0"/>
          </a:p>
          <a:p>
            <a:pPr lvl="0"/>
            <a:r>
              <a:rPr lang="cs-CZ" sz="3200" i="1" dirty="0"/>
              <a:t>uvolnění následované normalizací</a:t>
            </a:r>
            <a:endParaRPr lang="cs-CZ" sz="32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84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„LENINE, VZBUĎ SE, BREŽNĚV SE ZBLÁZNIL.“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sz="3600" dirty="0"/>
              <a:t>Z celkového počtu 27 studentů, kteří se vyjadřovali, </a:t>
            </a:r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lze považovat pouze 6 odpovědí za příhodnou interpretaci.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43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 anekdoty</a:t>
            </a:r>
            <a:endParaRPr lang="cs-CZ" dirty="0"/>
          </a:p>
        </p:txBody>
      </p:sp>
      <p:pic>
        <p:nvPicPr>
          <p:cNvPr id="4" name="Zástupný symbol pro obsah 3" descr="C:\Users\MGR~1.BAU\AppData\Local\Temp\7zOC75ADBC2\27.8.68 HO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34481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01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gr. Baumanová\Desktop\1968\aforismy 1968\3.9.68 NS 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" y="2060848"/>
            <a:ext cx="83860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9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Mgr. Baumanová\Desktop\1968\aforismy 1968\27.8.68 SR XII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886"/>
            <a:ext cx="6192688" cy="66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5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Příležitosti v RVP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Dějepis</a:t>
            </a:r>
          </a:p>
          <a:p>
            <a:r>
              <a:rPr lang="cs-CZ" sz="3600" dirty="0" smtClean="0"/>
              <a:t>Občanská výchova </a:t>
            </a:r>
          </a:p>
          <a:p>
            <a:r>
              <a:rPr lang="cs-CZ" sz="3600" dirty="0" smtClean="0"/>
              <a:t>Základy společenských věd</a:t>
            </a:r>
          </a:p>
          <a:p>
            <a:r>
              <a:rPr lang="cs-CZ" sz="3600" dirty="0" smtClean="0"/>
              <a:t>Jazyk český a literatura</a:t>
            </a:r>
          </a:p>
          <a:p>
            <a:r>
              <a:rPr lang="cs-CZ" sz="3600" dirty="0" smtClean="0"/>
              <a:t>Mediální výchova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612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Mgr. Baumanová\Desktop\1968\aforismy 1968\Scan1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6" y="332655"/>
            <a:ext cx="5630310" cy="610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4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Mgr. Baumanová\Desktop\1968\Moderní dějiny - obr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6" y="1196752"/>
            <a:ext cx="8502879" cy="44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5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r="7703"/>
          <a:stretch/>
        </p:blipFill>
        <p:spPr bwMode="auto">
          <a:xfrm>
            <a:off x="130629" y="692696"/>
            <a:ext cx="9013372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60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roku 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270" y="1772816"/>
            <a:ext cx="942023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90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73947"/>
            <a:ext cx="5544615" cy="711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200" dirty="0"/>
              <a:t>Báječná léta pod psa, Michal </a:t>
            </a:r>
            <a:r>
              <a:rPr lang="cs-CZ" sz="3200" dirty="0" err="1"/>
              <a:t>Viewegh</a:t>
            </a:r>
            <a:endParaRPr lang="cs-CZ" sz="3200" dirty="0"/>
          </a:p>
          <a:p>
            <a:pPr lvl="0"/>
            <a:r>
              <a:rPr lang="cs-CZ" sz="3200" dirty="0"/>
              <a:t>Milan Kundera: Nesnesitelná lehkost bytí</a:t>
            </a:r>
          </a:p>
          <a:p>
            <a:pPr lvl="0"/>
            <a:r>
              <a:rPr lang="cs-CZ" sz="3200" dirty="0"/>
              <a:t>Hovno hoří, Petr </a:t>
            </a:r>
            <a:r>
              <a:rPr lang="cs-CZ" sz="3200" dirty="0" err="1"/>
              <a:t>Šabach</a:t>
            </a:r>
            <a:endParaRPr lang="cs-CZ" sz="3200" dirty="0"/>
          </a:p>
          <a:p>
            <a:pPr lvl="0"/>
            <a:r>
              <a:rPr lang="cs-CZ" sz="3200" dirty="0"/>
              <a:t>Občanský průkaz, Petr </a:t>
            </a:r>
            <a:r>
              <a:rPr lang="cs-CZ" sz="3200" dirty="0" err="1" smtClean="0"/>
              <a:t>Šabach</a:t>
            </a:r>
            <a:endParaRPr lang="cs-CZ" sz="3200" dirty="0"/>
          </a:p>
          <a:p>
            <a:pPr lvl="0"/>
            <a:r>
              <a:rPr lang="cs-CZ" sz="3200" dirty="0"/>
              <a:t>Hrdý </a:t>
            </a:r>
            <a:r>
              <a:rPr lang="cs-CZ" sz="3200" dirty="0" err="1"/>
              <a:t>Budžez</a:t>
            </a:r>
            <a:r>
              <a:rPr lang="cs-CZ" sz="3200" dirty="0"/>
              <a:t>, Irena Dousková</a:t>
            </a:r>
          </a:p>
          <a:p>
            <a:pPr lvl="0"/>
            <a:r>
              <a:rPr lang="cs-CZ" sz="3200" dirty="0"/>
              <a:t>Oněgin byl Rusák, Irena Dousková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351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Mgr. Baumanová\Desktop\1968\Vláďa - rok 1968 očima normalizáto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6181"/>
            <a:ext cx="7734677" cy="47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2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 autorského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2392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20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3915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9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/>
              <a:t>Báječná léta pod </a:t>
            </a:r>
            <a:r>
              <a:rPr lang="cs-CZ" sz="3200" dirty="0" smtClean="0"/>
              <a:t>psa</a:t>
            </a:r>
            <a:endParaRPr lang="cs-CZ" sz="3200" dirty="0"/>
          </a:p>
          <a:p>
            <a:pPr lvl="0"/>
            <a:r>
              <a:rPr lang="cs-CZ" sz="3200" dirty="0" smtClean="0"/>
              <a:t>Nesnesitelná </a:t>
            </a:r>
            <a:r>
              <a:rPr lang="cs-CZ" sz="3200" dirty="0"/>
              <a:t>lehkost bytí</a:t>
            </a:r>
          </a:p>
          <a:p>
            <a:pPr lvl="0"/>
            <a:r>
              <a:rPr lang="cs-CZ" sz="3200" dirty="0" smtClean="0"/>
              <a:t>Pelíšky</a:t>
            </a:r>
            <a:endParaRPr lang="cs-CZ" sz="3200" dirty="0"/>
          </a:p>
          <a:p>
            <a:pPr lvl="0"/>
            <a:r>
              <a:rPr lang="cs-CZ" sz="3200" dirty="0"/>
              <a:t>Občanský </a:t>
            </a:r>
            <a:r>
              <a:rPr lang="cs-CZ" sz="3200" dirty="0" smtClean="0"/>
              <a:t>průkaz</a:t>
            </a:r>
          </a:p>
          <a:p>
            <a:pPr lvl="0"/>
            <a:r>
              <a:rPr lang="cs-CZ" sz="3200" dirty="0" smtClean="0"/>
              <a:t>Hořící keř</a:t>
            </a:r>
          </a:p>
          <a:p>
            <a:pPr lvl="0"/>
            <a:r>
              <a:rPr lang="cs-CZ" sz="3200" dirty="0" smtClean="0"/>
              <a:t>Věra</a:t>
            </a:r>
          </a:p>
          <a:p>
            <a:pPr lvl="0"/>
            <a:r>
              <a:rPr lang="cs-CZ" sz="3200" dirty="0" smtClean="0"/>
              <a:t>Fair Play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5336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- dějepis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cs-CZ" sz="3200" dirty="0"/>
              <a:t>H</a:t>
            </a:r>
            <a:r>
              <a:rPr lang="cs-CZ" sz="3200" dirty="0" smtClean="0"/>
              <a:t>lavní </a:t>
            </a:r>
            <a:r>
              <a:rPr lang="cs-CZ" sz="3200" dirty="0"/>
              <a:t>poslání </a:t>
            </a:r>
            <a:r>
              <a:rPr lang="cs-CZ" sz="3200" i="1" dirty="0" smtClean="0"/>
              <a:t>kultivace </a:t>
            </a:r>
            <a:r>
              <a:rPr lang="cs-CZ" sz="3200" i="1" dirty="0"/>
              <a:t>historického vědomí jedince a uchování kontinuity historické paměti, především ve smyslu předávání historické zkušenosti. Důležité je zejména poznávání dějů, skutků a jevů, které zásadním způsobem ovlivnily vývoj společnosti a promítly se do obrazu naší současnosti.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50196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Maturita – výběr z témat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Poválečná obnova a studená válka </a:t>
            </a:r>
          </a:p>
          <a:p>
            <a:pPr lvl="0"/>
            <a:r>
              <a:rPr lang="cs-CZ" dirty="0"/>
              <a:t>Československo v letech 1945 – 1968</a:t>
            </a:r>
          </a:p>
          <a:p>
            <a:pPr lvl="0"/>
            <a:r>
              <a:rPr lang="cs-CZ" dirty="0"/>
              <a:t>Československo v letech 1968 – 1989</a:t>
            </a:r>
          </a:p>
          <a:p>
            <a:pPr lvl="0"/>
            <a:r>
              <a:rPr lang="cs-CZ" dirty="0"/>
              <a:t>Významné evropské a světové konflikty 2. pol. 20. století</a:t>
            </a:r>
          </a:p>
          <a:p>
            <a:pPr lvl="0"/>
            <a:r>
              <a:rPr lang="cs-CZ" dirty="0"/>
              <a:t>Průřez českou a světovou historiografií</a:t>
            </a:r>
          </a:p>
          <a:p>
            <a:pPr lvl="0"/>
            <a:r>
              <a:rPr lang="cs-CZ" dirty="0"/>
              <a:t>Propaganda napříč vývojem lidstva</a:t>
            </a:r>
          </a:p>
          <a:p>
            <a:pPr lvl="0"/>
            <a:r>
              <a:rPr lang="cs-CZ" dirty="0"/>
              <a:t>Naši sousedé a soupeři</a:t>
            </a:r>
          </a:p>
          <a:p>
            <a:pPr lvl="0"/>
            <a:r>
              <a:rPr lang="cs-CZ" dirty="0"/>
              <a:t>Humanitní osobnosti 20. století</a:t>
            </a:r>
          </a:p>
          <a:p>
            <a:pPr lvl="0"/>
            <a:r>
              <a:rPr lang="cs-CZ" dirty="0"/>
              <a:t>Lidská práva v historii, genocidy, holocaust</a:t>
            </a:r>
          </a:p>
          <a:p>
            <a:pPr lvl="0"/>
            <a:r>
              <a:rPr lang="cs-CZ" dirty="0"/>
              <a:t>Významné dokumenty a listiny v dějinách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197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cs-CZ" sz="4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cs-CZ" sz="4800" b="1" dirty="0" smtClean="0">
                <a:solidFill>
                  <a:schemeClr val="bg2">
                    <a:lumMod val="50000"/>
                  </a:schemeClr>
                </a:solidFill>
              </a:rPr>
              <a:t>Pokud </a:t>
            </a:r>
            <a:r>
              <a:rPr lang="cs-CZ" sz="4800" b="1" dirty="0">
                <a:solidFill>
                  <a:schemeClr val="bg2">
                    <a:lumMod val="50000"/>
                  </a:schemeClr>
                </a:solidFill>
              </a:rPr>
              <a:t>je historie učitelkou života, </a:t>
            </a:r>
            <a:endParaRPr lang="cs-CZ" sz="4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cs-CZ" sz="4800" b="1" dirty="0" smtClean="0">
                <a:solidFill>
                  <a:schemeClr val="bg2">
                    <a:lumMod val="50000"/>
                  </a:schemeClr>
                </a:solidFill>
              </a:rPr>
              <a:t>je </a:t>
            </a:r>
            <a:r>
              <a:rPr lang="cs-CZ" sz="4800" b="1" dirty="0">
                <a:solidFill>
                  <a:schemeClr val="bg2">
                    <a:lumMod val="50000"/>
                  </a:schemeClr>
                </a:solidFill>
              </a:rPr>
              <a:t>velmi </a:t>
            </a:r>
            <a:r>
              <a:rPr lang="cs-CZ" sz="4800" b="1" dirty="0" smtClean="0">
                <a:solidFill>
                  <a:schemeClr val="bg2">
                    <a:lumMod val="50000"/>
                  </a:schemeClr>
                </a:solidFill>
              </a:rPr>
              <a:t>špatnou </a:t>
            </a:r>
            <a:r>
              <a:rPr lang="cs-CZ" sz="4800" b="1" dirty="0">
                <a:solidFill>
                  <a:schemeClr val="bg2">
                    <a:lumMod val="50000"/>
                  </a:schemeClr>
                </a:solidFill>
              </a:rPr>
              <a:t>učitelkou.</a:t>
            </a:r>
            <a:endParaRPr lang="cs-CZ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38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cs-CZ" sz="4800" dirty="0" smtClean="0">
                <a:solidFill>
                  <a:schemeClr val="bg2">
                    <a:lumMod val="50000"/>
                  </a:schemeClr>
                </a:solidFill>
              </a:rPr>
              <a:t>Děkuji za pozornost. </a:t>
            </a:r>
          </a:p>
          <a:p>
            <a:pPr marL="114300" indent="0" algn="ctr">
              <a:buNone/>
            </a:pPr>
            <a:r>
              <a:rPr lang="cs-CZ" sz="48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cs-CZ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– výchova k občanství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cs-CZ" sz="4000" i="1" dirty="0"/>
              <a:t>R</a:t>
            </a:r>
            <a:r>
              <a:rPr lang="cs-CZ" sz="4000" i="1" dirty="0" smtClean="0"/>
              <a:t>ozvoj </a:t>
            </a:r>
            <a:r>
              <a:rPr lang="cs-CZ" sz="4000" i="1" dirty="0"/>
              <a:t>občanského a právního vědomí žáků, posiluje smysl jednotlivců pro osobní i občanskou odpovědnost a motivuje žáky k aktivní účasti na životě demokratické společnosti.</a:t>
            </a:r>
            <a:endParaRPr lang="cs-CZ" sz="40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08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 a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rozvíjení zájmu o současnost a minulost vlastního národa i jiných kulturních společenství, utváření a upevňování vědomí přináležitosti k evropské kultuře </a:t>
            </a:r>
          </a:p>
          <a:p>
            <a:pPr lvl="0"/>
            <a:r>
              <a:rPr lang="cs-CZ" dirty="0"/>
              <a:t>odhalování kořenů společenských jevů, dějů a změn, promýšlení jejich souvislostí a vzájemné podmíněnosti v reálném a historickém čase </a:t>
            </a:r>
          </a:p>
          <a:p>
            <a:pPr lvl="0"/>
            <a:r>
              <a:rPr lang="cs-CZ" dirty="0"/>
              <a:t>hledání paralel mezi minulými a současnými událostmi a jejich porovnávání s obdobnými či odlišnými jevy a procesy v evropském a celosvětovém měřítku </a:t>
            </a:r>
          </a:p>
          <a:p>
            <a:pPr lvl="0"/>
            <a:r>
              <a:rPr lang="cs-CZ" dirty="0"/>
              <a:t>získávání orientace v aktuálním dění v ČR, EU, NATO a ve světě, k rozvíjení zájmu o veřejné záležitosti </a:t>
            </a:r>
          </a:p>
          <a:p>
            <a:pPr lvl="0"/>
            <a:r>
              <a:rPr lang="cs-CZ" dirty="0"/>
              <a:t>rozpoznávání názorů a postojů ohrožujících lidskou důstojnost nebo odporujících základním principům demokratického soužití; ke zvyšování odolnosti vůči myšlenkové manipulaci 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3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Dějepis – 2.stupeň 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/>
              <a:t>Žák </a:t>
            </a:r>
            <a:endParaRPr lang="cs-CZ" dirty="0" smtClean="0"/>
          </a:p>
          <a:p>
            <a:r>
              <a:rPr lang="cs-CZ" b="1" dirty="0" smtClean="0"/>
              <a:t>vysvětlí </a:t>
            </a:r>
            <a:r>
              <a:rPr lang="cs-CZ" b="1" dirty="0"/>
              <a:t>a na příkladech doloží mocenské a politické důvody euroatlantické hospodářské a vojenské </a:t>
            </a:r>
            <a:r>
              <a:rPr lang="cs-CZ" b="1" dirty="0" smtClean="0"/>
              <a:t>spolupráce</a:t>
            </a:r>
            <a:r>
              <a:rPr lang="cs-CZ" dirty="0"/>
              <a:t>,</a:t>
            </a:r>
          </a:p>
          <a:p>
            <a:r>
              <a:rPr lang="cs-CZ" b="1" dirty="0"/>
              <a:t>popíše průběh a důsledky 2. světové války a politický a hospodářský vývoj v poválečné </a:t>
            </a:r>
            <a:r>
              <a:rPr lang="cs-CZ" b="1" dirty="0" smtClean="0"/>
              <a:t>Evropě.</a:t>
            </a:r>
          </a:p>
          <a:p>
            <a:endParaRPr lang="cs-CZ" b="1" dirty="0"/>
          </a:p>
          <a:p>
            <a:endParaRPr lang="cs-CZ" b="1" dirty="0" smtClean="0"/>
          </a:p>
          <a:p>
            <a:pPr marL="114300" indent="0">
              <a:buNone/>
            </a:pPr>
            <a:r>
              <a:rPr lang="cs-CZ" dirty="0" smtClean="0"/>
              <a:t>učivo</a:t>
            </a:r>
            <a:r>
              <a:rPr lang="cs-CZ" dirty="0"/>
              <a:t>: </a:t>
            </a:r>
            <a:endParaRPr lang="cs-CZ" dirty="0" smtClean="0"/>
          </a:p>
          <a:p>
            <a:pPr marL="114300" indent="0">
              <a:buNone/>
            </a:pPr>
            <a:r>
              <a:rPr lang="cs-CZ" b="1" dirty="0" smtClean="0"/>
              <a:t>vývoj </a:t>
            </a:r>
            <a:r>
              <a:rPr lang="cs-CZ" b="1" dirty="0"/>
              <a:t>Československa od roku 1945 do roku 1989, vznik České republiky.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86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Výchova k občanství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600" dirty="0"/>
              <a:t>právní základy státu</a:t>
            </a:r>
          </a:p>
          <a:p>
            <a:pPr lvl="0"/>
            <a:r>
              <a:rPr lang="cs-CZ" sz="3600" dirty="0"/>
              <a:t>principy demokracie</a:t>
            </a:r>
          </a:p>
          <a:p>
            <a:pPr lvl="0"/>
            <a:r>
              <a:rPr lang="cs-CZ" sz="3600" dirty="0"/>
              <a:t>evropská integrace</a:t>
            </a:r>
          </a:p>
          <a:p>
            <a:pPr lvl="0"/>
            <a:r>
              <a:rPr lang="cs-CZ" sz="3600" dirty="0"/>
              <a:t>mezinárodní spolupráce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83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Dějepis – RVP - gymnázia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z="2800" b="1" i="1" dirty="0"/>
              <a:t>Žák vysvětlí základní problémy vnitřního vývoje zemí západního a východního bloku; zejména se zaměří na pochopení vnitřního vývoje a vzájemných vztahů supervelmocí USA, SSSR a na situaci ve střední Evropě a v naší zemi</a:t>
            </a:r>
            <a:r>
              <a:rPr lang="cs-CZ" sz="2800" dirty="0"/>
              <a:t>, a to v kontextu s učivem: </a:t>
            </a:r>
            <a:r>
              <a:rPr lang="cs-CZ" sz="2800" b="1" i="1" dirty="0">
                <a:solidFill>
                  <a:schemeClr val="bg2">
                    <a:lumMod val="50000"/>
                  </a:schemeClr>
                </a:solidFill>
              </a:rPr>
              <a:t>Východní blok, jeho politický, hospodářský a sociální vývoj; SSSR jako světová velmoc; RVHP, Varšavská smlouva, </a:t>
            </a:r>
            <a:r>
              <a:rPr lang="cs-CZ" sz="2800" dirty="0"/>
              <a:t>případně pak učivo: </a:t>
            </a:r>
            <a:r>
              <a:rPr lang="cs-CZ" sz="2800" b="1" i="1" dirty="0">
                <a:solidFill>
                  <a:schemeClr val="bg2">
                    <a:lumMod val="50000"/>
                  </a:schemeClr>
                </a:solidFill>
              </a:rPr>
              <a:t>životní podmínky na obou stranách „železné opony“</a:t>
            </a:r>
            <a:r>
              <a:rPr lang="cs-CZ" sz="2800" b="1" i="1" dirty="0"/>
              <a:t>.</a:t>
            </a:r>
            <a:endParaRPr lang="cs-CZ" sz="28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33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Konstruktivismus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Přejít od vyučování k podpoře samostatného učení (se). </a:t>
            </a:r>
          </a:p>
          <a:p>
            <a:pPr lvl="0"/>
            <a:r>
              <a:rPr lang="cs-CZ" sz="2400" dirty="0"/>
              <a:t>Zaměřit se na procesy: komunikaci, vzájemné podněcování dialogu mezi studenty, argumentaci apod. </a:t>
            </a:r>
          </a:p>
          <a:p>
            <a:pPr lvl="0"/>
            <a:r>
              <a:rPr lang="cs-CZ" sz="2400" dirty="0"/>
              <a:t>Nevyžadovat pamatování (si), zajímat se o porozumění, žádat vysvětlení postojů, závěrů, výsledků. </a:t>
            </a:r>
          </a:p>
          <a:p>
            <a:pPr lvl="0"/>
            <a:r>
              <a:rPr lang="cs-CZ" sz="2400" dirty="0"/>
              <a:t>Podporovat atmosféru otevřenosti – chybami se chytrá hlava učí…</a:t>
            </a:r>
          </a:p>
          <a:p>
            <a:pPr lvl="0"/>
            <a:r>
              <a:rPr lang="cs-CZ" sz="2400" dirty="0"/>
              <a:t>Ptát se na užitečnost a použitelnost dosažených výsledků.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280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</TotalTime>
  <Words>551</Words>
  <Application>Microsoft Office PowerPoint</Application>
  <PresentationFormat>Předvádění na obrazovce (4:3)</PresentationFormat>
  <Paragraphs>104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Sousedství</vt:lpstr>
      <vt:lpstr>Události roku 1968 jako téma ve vzdělávacím programu aneb  Cesty žáka k moderní historii  </vt:lpstr>
      <vt:lpstr>Příležitosti v RVP</vt:lpstr>
      <vt:lpstr>Cíle - dějepis</vt:lpstr>
      <vt:lpstr>Cíle – výchova k občanství</vt:lpstr>
      <vt:lpstr>Člověk a společnost</vt:lpstr>
      <vt:lpstr>Dějepis – 2.stupeň ZŠ</vt:lpstr>
      <vt:lpstr>Výchova k občanství</vt:lpstr>
      <vt:lpstr>Dějepis – RVP - gymnázia</vt:lpstr>
      <vt:lpstr>Konstruktivismus </vt:lpstr>
      <vt:lpstr>Mapování situace</vt:lpstr>
      <vt:lpstr>Svědectví</vt:lpstr>
      <vt:lpstr>Dotazník</vt:lpstr>
      <vt:lpstr>Když se řekne rok 1968, co se ti vybaví?</vt:lpstr>
      <vt:lpstr>Jméno roku 1968</vt:lpstr>
      <vt:lpstr>Pražské jaro</vt:lpstr>
      <vt:lpstr>„LENINE, VZBUĎ SE, BREŽNĚV SE ZBLÁZNIL.“</vt:lpstr>
      <vt:lpstr>Interpretace anekdoty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Průběh roku 1968</vt:lpstr>
      <vt:lpstr>Prezentace aplikace PowerPoint</vt:lpstr>
      <vt:lpstr>Literatura</vt:lpstr>
      <vt:lpstr>Prezentace aplikace PowerPoint</vt:lpstr>
      <vt:lpstr>Interpretace autorského textu</vt:lpstr>
      <vt:lpstr>Prezentace aplikace PowerPoint</vt:lpstr>
      <vt:lpstr>Filmy</vt:lpstr>
      <vt:lpstr>Maturita – výběr z témat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Události roku 1968 jako téma ve vzdělávacím programu aneb  Cesty žáka k moderní historii</dc:title>
  <dc:creator>Mgr. Baumanová</dc:creator>
  <cp:lastModifiedBy>Mgr. Baumanová</cp:lastModifiedBy>
  <cp:revision>6</cp:revision>
  <dcterms:created xsi:type="dcterms:W3CDTF">2018-10-01T19:54:48Z</dcterms:created>
  <dcterms:modified xsi:type="dcterms:W3CDTF">2018-10-01T20:55:25Z</dcterms:modified>
</cp:coreProperties>
</file>