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256" r:id="rId2"/>
    <p:sldId id="260" r:id="rId3"/>
    <p:sldId id="281" r:id="rId4"/>
    <p:sldId id="258" r:id="rId5"/>
    <p:sldId id="261" r:id="rId6"/>
    <p:sldId id="263" r:id="rId7"/>
    <p:sldId id="262" r:id="rId8"/>
    <p:sldId id="264" r:id="rId9"/>
    <p:sldId id="265" r:id="rId10"/>
    <p:sldId id="279" r:id="rId11"/>
    <p:sldId id="272" r:id="rId12"/>
    <p:sldId id="270" r:id="rId13"/>
    <p:sldId id="269" r:id="rId14"/>
    <p:sldId id="273" r:id="rId15"/>
    <p:sldId id="268" r:id="rId16"/>
    <p:sldId id="267" r:id="rId17"/>
    <p:sldId id="275" r:id="rId18"/>
    <p:sldId id="266" r:id="rId19"/>
    <p:sldId id="277" r:id="rId20"/>
    <p:sldId id="280" r:id="rId21"/>
    <p:sldId id="278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253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2C6D8-ED74-49E2-BDA5-61595D5CCF72}" type="datetimeFigureOut">
              <a:rPr lang="cs-CZ" smtClean="0"/>
              <a:t>12. 10. 2018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E458A-3663-43F3-91A3-D541F64D9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4845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E458A-3663-43F3-91A3-D541F64D9E7A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7944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E458A-3663-43F3-91A3-D541F64D9E7A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336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E458A-3663-43F3-91A3-D541F64D9E7A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336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E458A-3663-43F3-91A3-D541F64D9E7A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336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E458A-3663-43F3-91A3-D541F64D9E7A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336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E458A-3663-43F3-91A3-D541F64D9E7A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336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E458A-3663-43F3-91A3-D541F64D9E7A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336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E458A-3663-43F3-91A3-D541F64D9E7A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336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E458A-3663-43F3-91A3-D541F64D9E7A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336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E458A-3663-43F3-91A3-D541F64D9E7A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336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E458A-3663-43F3-91A3-D541F64D9E7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5638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E458A-3663-43F3-91A3-D541F64D9E7A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5638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E458A-3663-43F3-91A3-D541F64D9E7A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152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E458A-3663-43F3-91A3-D541F64D9E7A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336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E458A-3663-43F3-91A3-D541F64D9E7A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336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E458A-3663-43F3-91A3-D541F64D9E7A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336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E458A-3663-43F3-91A3-D541F64D9E7A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336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E458A-3663-43F3-91A3-D541F64D9E7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336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CDE8475-005F-4F55-8689-F9E5E13EBF1C}" type="datetimeFigureOut">
              <a:rPr lang="cs-CZ" smtClean="0"/>
              <a:t>12. 10. 2018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598FFE-6790-40D4-AF16-E3DD932026DF}" type="slidenum">
              <a:rPr lang="cs-CZ" smtClean="0"/>
              <a:t>‹#›</a:t>
            </a:fld>
            <a:endParaRPr lang="cs-CZ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8475-005F-4F55-8689-F9E5E13EBF1C}" type="datetimeFigureOut">
              <a:rPr lang="cs-CZ" smtClean="0"/>
              <a:t>12. 10. 2018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8FFE-6790-40D4-AF16-E3DD932026DF}" type="slidenum">
              <a:rPr lang="cs-CZ" smtClean="0"/>
              <a:t>‹#›</a:t>
            </a:fld>
            <a:endParaRPr lang="cs-CZ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8475-005F-4F55-8689-F9E5E13EBF1C}" type="datetimeFigureOut">
              <a:rPr lang="cs-CZ" smtClean="0"/>
              <a:t>12. 10. 2018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8FFE-6790-40D4-AF16-E3DD932026DF}" type="slidenum">
              <a:rPr lang="cs-CZ" smtClean="0"/>
              <a:t>‹#›</a:t>
            </a:fld>
            <a:endParaRPr lang="cs-CZ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8475-005F-4F55-8689-F9E5E13EBF1C}" type="datetimeFigureOut">
              <a:rPr lang="cs-CZ" smtClean="0"/>
              <a:t>12. 10. 2018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8FFE-6790-40D4-AF16-E3DD932026DF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8475-005F-4F55-8689-F9E5E13EBF1C}" type="datetimeFigureOut">
              <a:rPr lang="cs-CZ" smtClean="0"/>
              <a:t>12. 10. 2018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8FFE-6790-40D4-AF16-E3DD932026D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8475-005F-4F55-8689-F9E5E13EBF1C}" type="datetimeFigureOut">
              <a:rPr lang="cs-CZ" smtClean="0"/>
              <a:t>12. 10. 2018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8FFE-6790-40D4-AF16-E3DD932026DF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8475-005F-4F55-8689-F9E5E13EBF1C}" type="datetimeFigureOut">
              <a:rPr lang="cs-CZ" smtClean="0"/>
              <a:t>12. 10. 2018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8FFE-6790-40D4-AF16-E3DD932026DF}" type="slidenum">
              <a:rPr lang="cs-CZ" smtClean="0"/>
              <a:t>‹#›</a:t>
            </a:fld>
            <a:endParaRPr lang="cs-CZ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8475-005F-4F55-8689-F9E5E13EBF1C}" type="datetimeFigureOut">
              <a:rPr lang="cs-CZ" smtClean="0"/>
              <a:t>12. 10. 2018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8FFE-6790-40D4-AF16-E3DD932026DF}" type="slidenum">
              <a:rPr lang="cs-CZ" smtClean="0"/>
              <a:t>‹#›</a:t>
            </a:fld>
            <a:endParaRPr lang="cs-CZ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8475-005F-4F55-8689-F9E5E13EBF1C}" type="datetimeFigureOut">
              <a:rPr lang="cs-CZ" smtClean="0"/>
              <a:t>12. 10. 2018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8FFE-6790-40D4-AF16-E3DD932026D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8475-005F-4F55-8689-F9E5E13EBF1C}" type="datetimeFigureOut">
              <a:rPr lang="cs-CZ" smtClean="0"/>
              <a:t>12. 10. 2018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8FFE-6790-40D4-AF16-E3DD932026D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8475-005F-4F55-8689-F9E5E13EBF1C}" type="datetimeFigureOut">
              <a:rPr lang="cs-CZ" smtClean="0"/>
              <a:t>12. 10. 2018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8FFE-6790-40D4-AF16-E3DD932026D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CDE8475-005F-4F55-8689-F9E5E13EBF1C}" type="datetimeFigureOut">
              <a:rPr lang="cs-CZ" smtClean="0"/>
              <a:t>12. 10. 2018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4598FFE-6790-40D4-AF16-E3DD932026DF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1268760"/>
            <a:ext cx="8496944" cy="1990192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Návštěva muzea - </a:t>
            </a:r>
            <a:r>
              <a:rPr lang="cs-CZ" b="1"/>
              <a:t>ztráta </a:t>
            </a:r>
            <a:r>
              <a:rPr lang="cs-CZ" b="1" smtClean="0"/>
              <a:t>času, </a:t>
            </a:r>
            <a:r>
              <a:rPr lang="cs-CZ" b="1" dirty="0"/>
              <a:t>či přínos ve výuce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733365" y="4797152"/>
            <a:ext cx="3309803" cy="884557"/>
          </a:xfrm>
        </p:spPr>
        <p:txBody>
          <a:bodyPr>
            <a:normAutofit lnSpcReduction="10000"/>
          </a:bodyPr>
          <a:lstStyle/>
          <a:p>
            <a:r>
              <a:rPr lang="cs-CZ" dirty="0">
                <a:cs typeface="Arial" panose="020B0604020202020204" pitchFamily="34" charset="0"/>
              </a:rPr>
              <a:t>Martina Krsková</a:t>
            </a:r>
          </a:p>
          <a:p>
            <a:r>
              <a:rPr lang="cs-CZ" dirty="0">
                <a:cs typeface="Arial" panose="020B0604020202020204" pitchFamily="34" charset="0"/>
              </a:rPr>
              <a:t>ZŠ Sv. Čecha, Choceň</a:t>
            </a:r>
          </a:p>
        </p:txBody>
      </p:sp>
    </p:spTree>
    <p:extLst>
      <p:ext uri="{BB962C8B-B14F-4D97-AF65-F5344CB8AC3E}">
        <p14:creationId xmlns:p14="http://schemas.microsoft.com/office/powerpoint/2010/main" val="309624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0" y="260648"/>
            <a:ext cx="9036496" cy="1054250"/>
          </a:xfrm>
        </p:spPr>
        <p:txBody>
          <a:bodyPr/>
          <a:lstStyle/>
          <a:p>
            <a:r>
              <a:rPr lang="cs-CZ" sz="5000" dirty="0">
                <a:solidFill>
                  <a:schemeClr val="tx1"/>
                </a:solidFill>
              </a:rPr>
              <a:t>Národní pedagogické muzeum</a:t>
            </a:r>
          </a:p>
        </p:txBody>
      </p:sp>
      <p:pic>
        <p:nvPicPr>
          <p:cNvPr id="3074" name="Picture 2" descr="https://lh3.googleusercontent.com/Cu6vJ7Rqw1BBn9DUeLjNl1O64Zfq-6kNQVseHsdP3UbGWlwzB7ld2fymzaods_e1Iy2mBurm4QbOhq7TDYjnjdmBntW4LrOOufwH72vmXXJcaHD9i1ZrEaBbem57d0LszExuac_TZ22CXMsuOFPzjaThbewKTod72dy-CtQiukjDuy1_TgDz2YFHP06vp_YuWLaxIAjiNObfq0rV86QlJVjScEimcjVhn9MlqeD0Rp9PqLpKPcCsAu6KT8fjUzJPdWn0DcM_gVZ7nvKFzhdYMmeTLy3qfpgLIQXJwX4WEJpMGQUperWq-vn_dwNpmu0yEugMhcs3gX8LK4Q4OF7GNZYXJMQaoYz8SHth6azbJ5Lc6OChhjAv9a79sfnDClNiXJBaJtx5D5AtAQ-3LLHwUmVMaw7q0r1oi5eaimRZT97lDfr0wDoIbxTVgoTt8MJkxiX8Ktpg2YN7b3j0QGWX5I8PE5Ay50syCThr5AcVO1G2aekofv7nw3eRMj3luvtjCZuCqkkXB9jBPHtFUwnZD-Krq6Bq2COXQYt8X52C9wkuHwjp_ejOe68xKazUaZBP9FBgFFOk_PKSfh-NlQxPim4u_SZP8eS2zcuFS9uqjJcfHtsly5YDdjrNuMvhBOYxA5qoitIs6Tcbnl1QfyucG00GxQOpLNi3DO7s_wt63-aVZXhBstsCrwg2=w682-h909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853" y="1314898"/>
            <a:ext cx="4134790" cy="551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lh3.googleusercontent.com/PxIgY0kfmWtXLeNmmuUTRApIevM6iaxWIoyL8KNzQuMrJpbEE4PNLAVgesCMvXCoFHyE4Bwy_XI7gddp1F0YMI0cBcMaNKMf8WLbJX1x0MfnfKhbQ1iMGmaFE8CAjtIrv6CoRquajF4LtGZPLpzUmA_ahPEXrqXnuDBcfO_4UbV56ypRzW09CTvJ3MBA7K3VbhT29RwBD2nSNVBdDMbJ7UuJICOOwN8a4z-i9yh9VnjFoylynSrNAj5nKkhETDpcG1cK1ZkHasPwNf5E3qtJFbr2dkAgez9GAxKXyWPy9FXQ99NPSyL6uUU0QdU24zWbeZXfE9ODrUXaox3HowgMlCUhUwbth_xbZm7F3qaYdJb1tCmDQPAZKqsAjpBLVkW3CKZhVTxB0YfDJiSTlNw-op4orVa-eTgV_YRKe5UFoBMhtj518hDgyMJEnL6q3PhGbNcnR_4Y1k6rPSOwieKE48UFRjK5FRaA59QcGnMlYkCBT3CiJ8B56-MgBS_P6E46CtUT4MLQxCWmbacQUJ-CHQ4VF5S-QPIp09X9iVFJFZ87hlkaXadMQ7-MpMVwZgwa53YtRFRvH3lIV_hy2funKeIMjT4-Yd_mrDIa0u3Gjihesj66cRd57dNGzXv1an0q-BUDRgQQdZ-gQakZF4FFWuZYwK0p0o6f9Obd0_CO3vJ418iW-wuBX2nI=w696-h928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241" y="1240874"/>
            <a:ext cx="4169518" cy="555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38" y="1191714"/>
            <a:ext cx="3172048" cy="5641982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615" y="1240874"/>
            <a:ext cx="3116771" cy="5543663"/>
          </a:xfrm>
          <a:prstGeom prst="rect">
            <a:avLst/>
          </a:prstGeom>
        </p:spPr>
      </p:pic>
      <p:pic>
        <p:nvPicPr>
          <p:cNvPr id="19" name="Picture 4" descr="https://lh3.googleusercontent.com/tTFM3oq4W5vYX_yCGnneDIEPADbQekHofOuXJJEdl8Kva6Z0UEHIdn2GV6d4ZjySN3CQMFa0V7tnA8AG9fTCNnQDTgnkIx-pGM1n3tKJyGrpK8mtOi9XyjHiBAz7dz1KGPe4oL4ryX0OMSrWSi-mdJlgL3K7kOhRT6MsZkk_tjnpWrEHaQ-crUOxfaVA-n6Ibsb2K-33K0O4nfDCeIyV3vVi35uuOVhuNq6DhAVwzHBFKfJAFXFfHxl_uWRsdy0xDe8k4yDkSojIdi3t3L4VaJMsuVhwhPrkZo4Sn2o6t5NCPctp4KnZ9Dy2IaWKbUi3vmkRNMMIcj427W5GRfXwnDnOGg__MV2NwGyII-Iz1UJGEnRSVmrZpY5XNTV4rWNtuR3eyiiqG4HZ4WqtlCRtgDIudMOjBPVJOytSba7lNwX__eGTQK3BlQ516iK3ZbLPMqhIkQoHQY4C-6ZeH6x688HWJ6e4BW4Up-6S7RbJ5nkcckO7gUP9FWKuQJcnzhy4V-_QMjO5__XUJy4Z8vtSmzqB7q2c6NTqETjovW3QGDrKzF46Or8IxeRbD_Yprk6sx0GQObNWhgkAweTKU_a_sAdf6423pScISHXUpd5k9SpaFSi7vHq8GWEWWOioxfa4135kDr80e6XnMmcU29sdE-Zz7zevi-xru5-9Xaxm6PnaQ71tkUbMipHJ=w682-h909-n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719" y="1214581"/>
            <a:ext cx="4124563" cy="549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05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0" y="260648"/>
            <a:ext cx="9036496" cy="105425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Národní muzeum</a:t>
            </a:r>
          </a:p>
        </p:txBody>
      </p:sp>
      <p:pic>
        <p:nvPicPr>
          <p:cNvPr id="5122" name="Picture 2" descr="https://lh3.googleusercontent.com/PSJxxiYBMcnbQQCdqZgLJRwEM3-EB8BlhtBy9auaWOeRorW-QTOeuVkj_ljanQvFSwuF6_zqR0b_OnvZ7Q_ksU4WGJgUiadcHM5733njL27tnja9pK2uQRAkix-KEcqNXJ4RLor1fEpjwTY12IlwXikmkOP37xc1_DwcxH9xk3Mi120PhWSShSpGNBw2eWmRmYuTZnkEQeXc3tXgpE2dLrVfmWgy8tVwybV8UDDAlbZILFm7mQcCHobm9lpYPClWSPcaBmvJJCnf7yEkSpZrM6BVWxoyvG06CxE-dJvjPGJHc-GCfWOdCLjbbWWshw9w0Q8CnmTrRCWoxpmhPcS78Y-PgAFTV13oxcC6z5G5hiiPMq9TJpJW6iYRAMxQhdcyFvGbNEokd3wiEGJRax-_1Q0T7sgA6Gdkf_xZNBhWSTMErvxhOyhK3DP9w-Vc69hSanvnyCYhFwan_rAmxeiPu9UAuK2nBnZwayMMHZjAH-D9qNoBgZ9v2vKvHSyc96iu2hijSIrSm98x6hrLEuwPOl5OCv1zt4FTlEWcV1VGM3E1HF9nVERg1LqJeOJtx2XB39_y3FwqbInhXBkkL1IiHX8gNS-AQo83mHqTy45xHfN7OHNM-R6AHvdykOGIuggndEmWs-pZHUiv4PgIYdpdk2bZzhOWJmntK_JhYVwVxgYdulibL9ASbQ4o=w1212-h910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94" y="1327869"/>
            <a:ext cx="6937613" cy="520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3.googleusercontent.com/fyCUs4_8aupVt3M5SNFBtS5AQQEbZEXcTaOT6dEkuQTn-tZxHO6ZQ1375IQNmfGnQGmL1doLkG_-FDl3AaRVaybTD8KPpcwcpTSIN0gX4R44L246kOZSmrjrUvTIRwYobDI4ZRsIByc7vQz4oh6B9QWm0BfloGbR8ZaO-TEdfVqLSnLaLG8rU-cTErdxfqnc8dQhpAMVW8jeEEyMtZKwbgRnx9jXWvi4MFMglPLFDe9RrBffw7RyHbZPNvHeIRCi_3C7mRABE2DlDrGbtwoRuNZ9WY8NMFnYCfKbhH8wsFHXa3haZl2z4eOqpHiK3YfBT9FsCNAsBXKwZbVskVTe8Lh6VcWvjIWPkHZxOD5VH3UkIPkNjYyZHx1lup5vjte8VecuZ4cQBDnWLu7S40bAIdkxAlMxwBXb001Y85I5a7t4-CF4HlUJGEStwFNFW_v3W18zfnvAxi_Y40ACUQJ-UV7GYpEHAd2bFojn5mCsuhxMvAcRQRQRhOKPppMrW4A1BbZwGiXb69xvgrmOGAbZT_6MMNHMUrFJOXjXe3FGnY3rIwtWSVgbJ71UQ6x6lP2VLV2NkXFuj_JAsj2KJtzXJDetANgJIwoegeRaUOgIZrs-El6yINB8uqEHiPOtsnUM5MKjYAjdYEil5zRGCZMo5pVp-LdmSy8YfiZFrVgb3v1wtClSHxURdvvp=w696-h928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440" y="1281545"/>
            <a:ext cx="4109120" cy="547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kWq3AAaaWwvBp_pP-Yld8Z280g__xN82QoWcO5KacLaikcmo4hyt86JH_a50MTtfVJ2Qmd8XBNe6SDM-XaRaQJ0DTFT5_EOgssK1WMqSArRnKL3aIEGl1XWd50JlKisgb3vv3puL84JBgcplWCN9vcgHo2KClNv83gN4zZmKXdUwn-w5LK_XCG0Lb8bROP-uYmb_EEhA22axU9ujcS2ositm4PRjd2adqQDaZwXncMd8kkd34bejp3aHEPw1M3MUkvaoxTxLf0z5H_NXMVMQIHW54SnV39als0LVGCJtCXdfi_QH-D0kjfXlGTMytRFYm9Cx5QzdOlUreiNt4WWGWe-N39h8NMmKUkVdosDJPcICFe9GF_u9dNan7O0frTI5mKIS4a87l3UZJRLH6tGhsk2ewWy_BujzSd__9jS_b1qkoOOeURt_2ChLn9D_SwKcuz8qoCAhBDO3S1uzESaez-bndiQlL2W3ZbOAh0EFLL11Bvr31DN6XR2USEDbpdtkxHwqSYItZNoIZZqL0VWs7lhayNzGPB0xUro-ga8EtCHn5Oe49nBAozZwmZApn5EzROBmqOunsbPot4ILKKT-znVlxj9DfiBn-Pes6UU7veGyljUUk4_792RtY87euEF1Mn953I07e6zJiHt9tZeq-jfg5Bzrqu8JjAiYgx9kuEx-VT5IKLkPU2P-=w696-h928-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592" y="1314898"/>
            <a:ext cx="4126817" cy="550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93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89874" y="260648"/>
            <a:ext cx="8846622" cy="105425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Moravské zemské muzeum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2" y="1510130"/>
            <a:ext cx="8281976" cy="465861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3" y="1683082"/>
            <a:ext cx="8281974" cy="4658612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73" y="1443568"/>
            <a:ext cx="8629054" cy="485384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47" y="1432557"/>
            <a:ext cx="8639105" cy="48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0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89874" y="260648"/>
            <a:ext cx="8846622" cy="105425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Husitské muzeum v Táboře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4" t="13374" r="1564" b="6974"/>
          <a:stretch/>
        </p:blipFill>
        <p:spPr>
          <a:xfrm>
            <a:off x="446597" y="1505972"/>
            <a:ext cx="8250807" cy="492894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87" y="1495281"/>
            <a:ext cx="7932373" cy="4461960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88" y="1750099"/>
            <a:ext cx="7424824" cy="4176464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88" y="1348212"/>
            <a:ext cx="3816424" cy="508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532" y="1322007"/>
            <a:ext cx="3834680" cy="511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8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89874" y="260648"/>
            <a:ext cx="8846622" cy="105425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Terezín + Lidice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19" y="1124744"/>
            <a:ext cx="8704963" cy="4896544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124744"/>
            <a:ext cx="8784976" cy="494154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1133747"/>
            <a:ext cx="8892480" cy="493254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"/>
          <a:stretch/>
        </p:blipFill>
        <p:spPr>
          <a:xfrm>
            <a:off x="70182" y="1147337"/>
            <a:ext cx="8949093" cy="496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6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„Nejlepší byl Tábor. Dozvěděli jsme se něco nového </a:t>
            </a:r>
            <a:endParaRPr lang="cs-CZ" i="1" dirty="0" smtClean="0"/>
          </a:p>
          <a:p>
            <a:pPr marL="0" indent="360363">
              <a:spcBef>
                <a:spcPts val="0"/>
              </a:spcBef>
              <a:buNone/>
            </a:pPr>
            <a:r>
              <a:rPr lang="cs-CZ" i="1" dirty="0" smtClean="0"/>
              <a:t>o husitech</a:t>
            </a:r>
            <a:r>
              <a:rPr lang="cs-CZ" i="1" dirty="0"/>
              <a:t>, a to brnění bylo opravdu těžké.“</a:t>
            </a:r>
          </a:p>
          <a:p>
            <a:r>
              <a:rPr lang="cs-CZ" i="1" dirty="0"/>
              <a:t>„Ve škole se prakticky učíme jen základy a v Táboře jsem se dozvěděla hodně zajímavostí.“</a:t>
            </a:r>
          </a:p>
          <a:p>
            <a:r>
              <a:rPr lang="cs-CZ" i="1" dirty="0"/>
              <a:t>„Nejvíce mě zaujala exkurze v Lidicích a Terezíně. Líbil se mi program a zajímá mě 2. světová válka.“</a:t>
            </a:r>
          </a:p>
          <a:p>
            <a:r>
              <a:rPr lang="cs-CZ" i="1" dirty="0"/>
              <a:t>„Nejvíce mě zaujal Terezín. Jsem ráda, že jsem viděla podmínky, ve kterých žili lidé, a myslím si, že je dobré to vidět.“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56263" cy="105425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Pohled žáků</a:t>
            </a:r>
          </a:p>
        </p:txBody>
      </p:sp>
    </p:spTree>
    <p:extLst>
      <p:ext uri="{BB962C8B-B14F-4D97-AF65-F5344CB8AC3E}">
        <p14:creationId xmlns:p14="http://schemas.microsoft.com/office/powerpoint/2010/main" val="85386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zopakování </a:t>
            </a:r>
            <a:r>
              <a:rPr lang="cs-CZ" dirty="0" smtClean="0"/>
              <a:t>a </a:t>
            </a:r>
            <a:r>
              <a:rPr lang="cs-CZ" dirty="0"/>
              <a:t>rozšíření dosavadních znalostí</a:t>
            </a:r>
          </a:p>
          <a:p>
            <a:r>
              <a:rPr lang="cs-CZ" dirty="0"/>
              <a:t>vzbuzení zájmu o danou problematiku</a:t>
            </a:r>
          </a:p>
          <a:p>
            <a:r>
              <a:rPr lang="cs-CZ" dirty="0"/>
              <a:t>možnost navázat na </a:t>
            </a:r>
            <a:r>
              <a:rPr lang="cs-CZ" dirty="0" smtClean="0"/>
              <a:t>lektorované programy </a:t>
            </a:r>
          </a:p>
          <a:p>
            <a:r>
              <a:rPr lang="cs-CZ" dirty="0" smtClean="0"/>
              <a:t>žáci  </a:t>
            </a:r>
            <a:r>
              <a:rPr lang="cs-CZ" dirty="0"/>
              <a:t>sami mohou tvořit výukové materiály a předávat informace vrstevníkům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8136904" cy="105425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Přínos návštěvy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v paměťových institucích</a:t>
            </a:r>
          </a:p>
        </p:txBody>
      </p:sp>
    </p:spTree>
    <p:extLst>
      <p:ext uri="{BB962C8B-B14F-4D97-AF65-F5344CB8AC3E}">
        <p14:creationId xmlns:p14="http://schemas.microsoft.com/office/powerpoint/2010/main" val="144327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8136904" cy="1054250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Práce žáků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Zástupný symbol pro obsah 4" descr="G:\Martina-Krskova\Příklad dobré praxe - Hlavacov\Z2 (14)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93" y="1556788"/>
            <a:ext cx="7200800" cy="4568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G:\Martina-Krskova\Příklad dobré praxe2 - Hlavacov programy pro školy\P111043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88"/>
            <a:ext cx="7056784" cy="457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G:\Martina-Krskova\Příklad dobré praxe2 - Hlavacov programy pro školy\P111044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19699"/>
            <a:ext cx="6480720" cy="4579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056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 descr="G:\Martina-Krskova\letakY3psd kopie (1)_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" y="599212"/>
            <a:ext cx="7920880" cy="568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Zástupný symbol pro obsah 6"/>
          <p:cNvPicPr>
            <a:picLocks/>
          </p:cNvPicPr>
          <p:nvPr/>
        </p:nvPicPr>
        <p:blipFill rotWithShape="1">
          <a:blip r:embed="rId3"/>
          <a:srcRect t="6198" r="1550" b="3677"/>
          <a:stretch/>
        </p:blipFill>
        <p:spPr bwMode="auto">
          <a:xfrm>
            <a:off x="663243" y="851240"/>
            <a:ext cx="7992888" cy="5184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6566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" b="10922"/>
          <a:stretch/>
        </p:blipFill>
        <p:spPr bwMode="auto">
          <a:xfrm>
            <a:off x="458748" y="1263073"/>
            <a:ext cx="8226504" cy="433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" b="4174"/>
          <a:stretch/>
        </p:blipFill>
        <p:spPr bwMode="auto">
          <a:xfrm>
            <a:off x="338721" y="999836"/>
            <a:ext cx="8466559" cy="485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" b="4500"/>
          <a:stretch/>
        </p:blipFill>
        <p:spPr bwMode="auto">
          <a:xfrm>
            <a:off x="446254" y="1134972"/>
            <a:ext cx="8251493" cy="475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90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529 </a:t>
            </a:r>
            <a:r>
              <a:rPr lang="cs-CZ" dirty="0"/>
              <a:t>žáků</a:t>
            </a:r>
          </a:p>
          <a:p>
            <a:r>
              <a:rPr lang="cs-CZ" dirty="0" smtClean="0"/>
              <a:t>22 </a:t>
            </a:r>
            <a:r>
              <a:rPr lang="cs-CZ" dirty="0"/>
              <a:t>tříd v devíti ročnících</a:t>
            </a:r>
          </a:p>
          <a:p>
            <a:r>
              <a:rPr lang="cs-CZ" dirty="0"/>
              <a:t>zaměření na anglický jazyk a informatiku</a:t>
            </a:r>
          </a:p>
          <a:p>
            <a:r>
              <a:rPr lang="cs-CZ" dirty="0"/>
              <a:t>nepovinně </a:t>
            </a:r>
            <a:r>
              <a:rPr lang="cs-CZ" dirty="0" smtClean="0"/>
              <a:t>volitelný předmět </a:t>
            </a:r>
            <a:r>
              <a:rPr lang="cs-CZ" dirty="0"/>
              <a:t>historický seminář 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ZŠ Sv. Čecha, Choceň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r="5297" b="15908"/>
          <a:stretch/>
        </p:blipFill>
        <p:spPr bwMode="auto">
          <a:xfrm>
            <a:off x="229176" y="4256164"/>
            <a:ext cx="8685649" cy="226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07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2" y="105222"/>
            <a:ext cx="8910654" cy="6385641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 t="1749" r="2161" b="2986"/>
          <a:stretch/>
        </p:blipFill>
        <p:spPr>
          <a:xfrm>
            <a:off x="251576" y="217101"/>
            <a:ext cx="8640849" cy="6161881"/>
          </a:xfr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61" y="283000"/>
            <a:ext cx="8773878" cy="615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01061" y="332685"/>
            <a:ext cx="8741879" cy="615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ástupný symbol pro obsah 5" descr="C:\Users\Martina\Documents\Škola\1. republika\Tisk konečný\Velka obalka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404664"/>
            <a:ext cx="8424936" cy="6048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85784" y="-6796135"/>
            <a:ext cx="7200000" cy="514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Martina\Documents\Škola\50. léta\Tisk konečný\Obalka knihy_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" t="5280" r="7233" b="5076"/>
          <a:stretch/>
        </p:blipFill>
        <p:spPr bwMode="auto">
          <a:xfrm>
            <a:off x="2333626" y="332684"/>
            <a:ext cx="4457700" cy="630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80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xit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" presetClass="exit" presetSubtype="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2" presetClass="exit" presetSubtype="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2" presetClass="exit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pPr marL="0" indent="0" algn="ctr">
              <a:buNone/>
            </a:pPr>
            <a:r>
              <a:rPr lang="cs-CZ" sz="4800" b="1" dirty="0"/>
              <a:t>DĚKUJI ZA POZORNOST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223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monotematicky zaměřené, detailnější informace </a:t>
            </a:r>
          </a:p>
          <a:p>
            <a:r>
              <a:rPr lang="cs-CZ" dirty="0"/>
              <a:t>muzejní exponáty</a:t>
            </a:r>
          </a:p>
          <a:p>
            <a:r>
              <a:rPr lang="cs-CZ" dirty="0"/>
              <a:t>jiné </a:t>
            </a:r>
            <a:r>
              <a:rPr lang="cs-CZ" dirty="0" smtClean="0"/>
              <a:t>prostředí, posilování </a:t>
            </a:r>
            <a:r>
              <a:rPr lang="cs-CZ" dirty="0"/>
              <a:t>vztahů v třídním kolektivu</a:t>
            </a:r>
          </a:p>
          <a:p>
            <a:r>
              <a:rPr lang="cs-CZ" dirty="0" smtClean="0"/>
              <a:t>„</a:t>
            </a:r>
            <a:r>
              <a:rPr lang="cs-CZ" dirty="0"/>
              <a:t>genius loci“</a:t>
            </a:r>
          </a:p>
          <a:p>
            <a:r>
              <a:rPr lang="cs-CZ" dirty="0"/>
              <a:t>zážitková pedagogika</a:t>
            </a:r>
          </a:p>
          <a:p>
            <a:r>
              <a:rPr lang="cs-CZ" dirty="0"/>
              <a:t>získávání vztahu ke kulturně historickému dědictví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Pozitiva</a:t>
            </a:r>
          </a:p>
        </p:txBody>
      </p:sp>
    </p:spTree>
    <p:extLst>
      <p:ext uri="{BB962C8B-B14F-4D97-AF65-F5344CB8AC3E}">
        <p14:creationId xmlns:p14="http://schemas.microsoft.com/office/powerpoint/2010/main" val="34730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nedostatek času na výuku ostatních předmětů</a:t>
            </a:r>
          </a:p>
          <a:p>
            <a:r>
              <a:rPr lang="cs-CZ" dirty="0"/>
              <a:t>finanční zatížení </a:t>
            </a:r>
            <a:r>
              <a:rPr lang="cs-CZ" dirty="0" smtClean="0"/>
              <a:t>rodin žáků</a:t>
            </a:r>
            <a:endParaRPr lang="cs-CZ" dirty="0"/>
          </a:p>
          <a:p>
            <a:r>
              <a:rPr lang="cs-CZ" dirty="0"/>
              <a:t>nedostatečné personální zabezpečení exkurze</a:t>
            </a:r>
          </a:p>
          <a:p>
            <a:r>
              <a:rPr lang="cs-CZ" dirty="0" smtClean="0"/>
              <a:t>nevyhovující </a:t>
            </a:r>
            <a:r>
              <a:rPr lang="cs-CZ" dirty="0"/>
              <a:t>nabízená témata</a:t>
            </a:r>
          </a:p>
          <a:p>
            <a:r>
              <a:rPr lang="cs-CZ" dirty="0"/>
              <a:t>špatné dopravní spojení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Negativa</a:t>
            </a:r>
          </a:p>
        </p:txBody>
      </p:sp>
    </p:spTree>
    <p:extLst>
      <p:ext uri="{BB962C8B-B14F-4D97-AF65-F5344CB8AC3E}">
        <p14:creationId xmlns:p14="http://schemas.microsoft.com/office/powerpoint/2010/main" val="197274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exkurze dostupné všem žákům</a:t>
            </a:r>
          </a:p>
          <a:p>
            <a:r>
              <a:rPr lang="cs-CZ" dirty="0"/>
              <a:t>příležitost navštívit vzdálenější muzea</a:t>
            </a:r>
          </a:p>
          <a:p>
            <a:r>
              <a:rPr lang="cs-CZ" dirty="0"/>
              <a:t>možnost výběru vlak/autobus</a:t>
            </a:r>
          </a:p>
          <a:p>
            <a:r>
              <a:rPr lang="cs-CZ" dirty="0"/>
              <a:t>vhodný výběr témat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476672"/>
            <a:ext cx="7756263" cy="105425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Přínos </a:t>
            </a:r>
            <a:r>
              <a:rPr lang="cs-CZ" dirty="0" smtClean="0">
                <a:solidFill>
                  <a:schemeClr val="tx1"/>
                </a:solidFill>
              </a:rPr>
              <a:t/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pokusného ověřování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4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132856"/>
            <a:ext cx="8265241" cy="4536504"/>
          </a:xfrm>
        </p:spPr>
        <p:txBody>
          <a:bodyPr>
            <a:normAutofit/>
          </a:bodyPr>
          <a:lstStyle/>
          <a:p>
            <a:r>
              <a:rPr lang="cs-CZ" dirty="0"/>
              <a:t>jednodenní exkurze pro všechny žáky 5.-9. ročníku</a:t>
            </a:r>
          </a:p>
          <a:p>
            <a:r>
              <a:rPr lang="cs-CZ" dirty="0"/>
              <a:t>den určený pro exkurze žáků 2. stupně  (27. 9</a:t>
            </a:r>
            <a:r>
              <a:rPr lang="cs-CZ" dirty="0" smtClean="0"/>
              <a:t>.)</a:t>
            </a:r>
            <a:endParaRPr lang="cs-CZ" dirty="0"/>
          </a:p>
          <a:p>
            <a:r>
              <a:rPr lang="cs-CZ" dirty="0"/>
              <a:t>5. ročník - Národní muzeum</a:t>
            </a:r>
          </a:p>
          <a:p>
            <a:pPr marL="365125" indent="1427163">
              <a:buNone/>
            </a:pPr>
            <a:r>
              <a:rPr lang="cs-CZ" dirty="0"/>
              <a:t>Národní pedagogické muzeum</a:t>
            </a:r>
          </a:p>
          <a:p>
            <a:r>
              <a:rPr lang="cs-CZ" dirty="0"/>
              <a:t>6. ročník - </a:t>
            </a:r>
            <a:r>
              <a:rPr lang="cs-CZ" dirty="0" err="1" smtClean="0"/>
              <a:t>Anthropos</a:t>
            </a:r>
            <a:r>
              <a:rPr lang="cs-CZ" dirty="0" smtClean="0"/>
              <a:t>, Brno</a:t>
            </a:r>
          </a:p>
          <a:p>
            <a:r>
              <a:rPr lang="cs-CZ" dirty="0" smtClean="0"/>
              <a:t>7. ročník - Národní muzeum</a:t>
            </a:r>
          </a:p>
          <a:p>
            <a:pPr marL="365125" indent="1427163">
              <a:buNone/>
            </a:pPr>
            <a:r>
              <a:rPr lang="cs-CZ" dirty="0" smtClean="0"/>
              <a:t>Národní </a:t>
            </a:r>
            <a:r>
              <a:rPr lang="cs-CZ" dirty="0"/>
              <a:t>pedagogické muzeum</a:t>
            </a:r>
          </a:p>
          <a:p>
            <a:r>
              <a:rPr lang="cs-CZ" dirty="0"/>
              <a:t>8. ročník - Technické </a:t>
            </a:r>
            <a:r>
              <a:rPr lang="cs-CZ" dirty="0" smtClean="0"/>
              <a:t>muzeum, </a:t>
            </a:r>
            <a:r>
              <a:rPr lang="cs-CZ" dirty="0"/>
              <a:t>Brno</a:t>
            </a:r>
          </a:p>
          <a:p>
            <a:r>
              <a:rPr lang="cs-CZ" dirty="0"/>
              <a:t>9. ročník - Technické </a:t>
            </a:r>
            <a:r>
              <a:rPr lang="cs-CZ" dirty="0" smtClean="0"/>
              <a:t>muzeum, </a:t>
            </a:r>
            <a:r>
              <a:rPr lang="cs-CZ" dirty="0"/>
              <a:t>Brno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Exkurze</a:t>
            </a:r>
          </a:p>
        </p:txBody>
      </p:sp>
    </p:spTree>
    <p:extLst>
      <p:ext uri="{BB962C8B-B14F-4D97-AF65-F5344CB8AC3E}">
        <p14:creationId xmlns:p14="http://schemas.microsoft.com/office/powerpoint/2010/main" val="328849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podpora žáků zajímajících se o danou problematiku</a:t>
            </a:r>
          </a:p>
          <a:p>
            <a:r>
              <a:rPr lang="cs-CZ" dirty="0"/>
              <a:t>prohloubení vědomostí</a:t>
            </a:r>
          </a:p>
          <a:p>
            <a:r>
              <a:rPr lang="cs-CZ" dirty="0"/>
              <a:t>jednodenní a vícedenní exkurze</a:t>
            </a:r>
          </a:p>
          <a:p>
            <a:r>
              <a:rPr lang="cs-CZ" dirty="0"/>
              <a:t>náročnější program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56263" cy="105425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Exkurze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pro talentované žáky</a:t>
            </a:r>
          </a:p>
        </p:txBody>
      </p:sp>
    </p:spTree>
    <p:extLst>
      <p:ext uri="{BB962C8B-B14F-4D97-AF65-F5344CB8AC3E}">
        <p14:creationId xmlns:p14="http://schemas.microsoft.com/office/powerpoint/2010/main" val="388181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1988841"/>
            <a:ext cx="7745505" cy="4869159"/>
          </a:xfrm>
        </p:spPr>
        <p:txBody>
          <a:bodyPr>
            <a:normAutofit/>
          </a:bodyPr>
          <a:lstStyle/>
          <a:p>
            <a:endParaRPr lang="cs-CZ" dirty="0"/>
          </a:p>
          <a:p>
            <a:pPr>
              <a:lnSpc>
                <a:spcPct val="120000"/>
              </a:lnSpc>
              <a:spcBef>
                <a:spcPts val="576"/>
              </a:spcBef>
            </a:pPr>
            <a:r>
              <a:rPr lang="cs-CZ" b="1" dirty="0"/>
              <a:t>Podzim 2017:</a:t>
            </a:r>
          </a:p>
          <a:p>
            <a:pPr>
              <a:spcBef>
                <a:spcPts val="0"/>
              </a:spcBef>
            </a:pPr>
            <a:r>
              <a:rPr lang="cs-CZ" dirty="0"/>
              <a:t>6.+7. ročník </a:t>
            </a:r>
            <a:r>
              <a:rPr lang="cs-CZ" dirty="0" smtClean="0"/>
              <a:t>– Moravské </a:t>
            </a:r>
            <a:r>
              <a:rPr lang="cs-CZ" dirty="0"/>
              <a:t>zemské </a:t>
            </a:r>
            <a:r>
              <a:rPr lang="cs-CZ" dirty="0" smtClean="0"/>
              <a:t>muzeum, Brno </a:t>
            </a:r>
            <a:endParaRPr lang="cs-CZ" dirty="0"/>
          </a:p>
          <a:p>
            <a:pPr marL="365125" indent="1879600">
              <a:spcBef>
                <a:spcPts val="0"/>
              </a:spcBef>
              <a:buNone/>
            </a:pPr>
            <a:r>
              <a:rPr lang="cs-CZ" dirty="0"/>
              <a:t>(jednodenní exkurze)</a:t>
            </a:r>
          </a:p>
          <a:p>
            <a:pPr>
              <a:spcBef>
                <a:spcPts val="0"/>
              </a:spcBef>
            </a:pPr>
            <a:r>
              <a:rPr lang="cs-CZ" dirty="0"/>
              <a:t>8.+9. ročník – Slezské zemské </a:t>
            </a:r>
            <a:r>
              <a:rPr lang="cs-CZ" dirty="0" smtClean="0"/>
              <a:t>muzeum, Opava </a:t>
            </a:r>
            <a:endParaRPr lang="cs-CZ" dirty="0"/>
          </a:p>
          <a:p>
            <a:pPr marL="0" indent="2244725">
              <a:spcBef>
                <a:spcPts val="0"/>
              </a:spcBef>
              <a:buNone/>
            </a:pPr>
            <a:r>
              <a:rPr lang="cs-CZ" dirty="0"/>
              <a:t>(dvoudenní exkurze)</a:t>
            </a:r>
          </a:p>
          <a:p>
            <a:pPr marL="0" indent="2058988">
              <a:spcBef>
                <a:spcPts val="0"/>
              </a:spcBef>
              <a:buNone/>
            </a:pPr>
            <a:endParaRPr lang="cs-CZ" dirty="0"/>
          </a:p>
          <a:p>
            <a:pPr>
              <a:spcBef>
                <a:spcPts val="0"/>
              </a:spcBef>
            </a:pPr>
            <a:r>
              <a:rPr lang="cs-CZ" b="1" dirty="0"/>
              <a:t>Jaro 2018:</a:t>
            </a:r>
          </a:p>
          <a:p>
            <a:pPr>
              <a:spcBef>
                <a:spcPts val="0"/>
              </a:spcBef>
            </a:pPr>
            <a:r>
              <a:rPr lang="cs-CZ" dirty="0"/>
              <a:t>6.+7. ročník – Husitské muzeum </a:t>
            </a:r>
            <a:r>
              <a:rPr lang="cs-CZ" dirty="0" smtClean="0"/>
              <a:t>v Táboře </a:t>
            </a:r>
            <a:endParaRPr lang="cs-CZ" dirty="0"/>
          </a:p>
          <a:p>
            <a:pPr marL="0" indent="2244725">
              <a:spcBef>
                <a:spcPts val="0"/>
              </a:spcBef>
              <a:buNone/>
            </a:pPr>
            <a:r>
              <a:rPr lang="cs-CZ" dirty="0"/>
              <a:t>(dvoudenní exkurze)</a:t>
            </a:r>
          </a:p>
          <a:p>
            <a:pPr>
              <a:spcBef>
                <a:spcPts val="0"/>
              </a:spcBef>
            </a:pPr>
            <a:r>
              <a:rPr lang="cs-CZ" dirty="0"/>
              <a:t>8.+9. ročník – Terezín + Lidice (dvoudenní exkurze)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56263" cy="105425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Exkurze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pro talentované žáky</a:t>
            </a:r>
          </a:p>
        </p:txBody>
      </p:sp>
    </p:spTree>
    <p:extLst>
      <p:ext uri="{BB962C8B-B14F-4D97-AF65-F5344CB8AC3E}">
        <p14:creationId xmlns:p14="http://schemas.microsoft.com/office/powerpoint/2010/main" val="330903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žáci si více zapamatují, pokud je program veden formou zážitkové pedagogiky a nejedná se o pouhý výklad</a:t>
            </a:r>
          </a:p>
          <a:p>
            <a:r>
              <a:rPr lang="cs-CZ" b="1" dirty="0"/>
              <a:t>ALE: </a:t>
            </a:r>
            <a:r>
              <a:rPr lang="cs-CZ" dirty="0"/>
              <a:t>i komentovanou prohlídku je možné podat zajímavou formou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56263" cy="105425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Lektorované programy</a:t>
            </a:r>
          </a:p>
        </p:txBody>
      </p:sp>
    </p:spTree>
    <p:extLst>
      <p:ext uri="{BB962C8B-B14F-4D97-AF65-F5344CB8AC3E}">
        <p14:creationId xmlns:p14="http://schemas.microsoft.com/office/powerpoint/2010/main" val="31727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vrdý obal">
  <a:themeElements>
    <a:clrScheme name="Tvrdý obal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vrdý obal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vrdý obal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1136</TotalTime>
  <Words>436</Words>
  <Application>Microsoft Office PowerPoint</Application>
  <PresentationFormat>Předvádění na obrazovce (4:3)</PresentationFormat>
  <Paragraphs>94</Paragraphs>
  <Slides>21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Book Antiqua</vt:lpstr>
      <vt:lpstr>Calibri</vt:lpstr>
      <vt:lpstr>Wingdings</vt:lpstr>
      <vt:lpstr>Tvrdý obal</vt:lpstr>
      <vt:lpstr>Návštěva muzea - ztráta času, či přínos ve výuce</vt:lpstr>
      <vt:lpstr>ZŠ Sv. Čecha, Choceň</vt:lpstr>
      <vt:lpstr>Pozitiva</vt:lpstr>
      <vt:lpstr>Negativa</vt:lpstr>
      <vt:lpstr>Přínos  pokusného ověřování</vt:lpstr>
      <vt:lpstr>Exkurze</vt:lpstr>
      <vt:lpstr>Exkurze  pro talentované žáky</vt:lpstr>
      <vt:lpstr>Exkurze  pro talentované žáky</vt:lpstr>
      <vt:lpstr>Lektorované programy</vt:lpstr>
      <vt:lpstr>Národní pedagogické muzeum</vt:lpstr>
      <vt:lpstr>Národní muzeum</vt:lpstr>
      <vt:lpstr>Moravské zemské muzeum</vt:lpstr>
      <vt:lpstr>Husitské muzeum v Táboře</vt:lpstr>
      <vt:lpstr>Terezín + Lidice</vt:lpstr>
      <vt:lpstr>Pohled žáků</vt:lpstr>
      <vt:lpstr>Přínos návštěvy  v paměťových institucích</vt:lpstr>
      <vt:lpstr>Práce žáků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Návštěva muzea - ztráta času či přínos ve výuce</dc:title>
  <dc:creator>Martina Krsková</dc:creator>
  <cp:lastModifiedBy>Lucie Krausová</cp:lastModifiedBy>
  <cp:revision>79</cp:revision>
  <dcterms:created xsi:type="dcterms:W3CDTF">2018-09-05T20:14:54Z</dcterms:created>
  <dcterms:modified xsi:type="dcterms:W3CDTF">2018-10-12T06:40:01Z</dcterms:modified>
</cp:coreProperties>
</file>